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6" r:id="rId5"/>
    <p:sldId id="259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CCFF33"/>
    <a:srgbClr val="00CC00"/>
    <a:srgbClr val="FFFF00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58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147524-3DB9-4319-BEA8-567A32D36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31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960979-0F46-4F50-87E0-ECAE8B5C4D03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3A9C1C-3FBB-4AB4-8344-1BC996CB30E1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852F3B-AA17-49B8-8762-8760444F5C30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B5DA54-9FBF-4E92-A549-1B18177C6E3B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B09E-9D4C-40CC-86C2-3689FB798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1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CE93-0E76-42F5-A4E8-FE57875BF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70589-193D-4173-90A6-4BA74A23A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9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B89A8-37DE-48F0-8810-0C958DB5D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8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9EEC0-5CC6-4B0E-BC69-635312E3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5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98EB-B4BA-4988-9913-7232384FB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6A9EB-F35C-4FC2-BCA5-63C8414CE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2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7D53C-72BB-4A5B-B0CA-FC3C0136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0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3642-0824-4318-B2CD-2FC6335CB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307C6-2499-4A8C-956C-A7FC71B22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0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5D91B-C906-4E0A-80E4-FF9C46AE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6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153974-BBEB-4002-8ABC-1A986A067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j04108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27432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153400" cy="3200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18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25724" dir="18900000" algn="ctr" rotWithShape="0">
                    <a:srgbClr val="00CC00"/>
                  </a:outerShdw>
                </a:effectLst>
                <a:latin typeface="Cooper Black"/>
              </a:rPr>
              <a:t>Microscope</a:t>
            </a:r>
          </a:p>
        </p:txBody>
      </p:sp>
      <p:sp>
        <p:nvSpPr>
          <p:cNvPr id="2052" name="WordArt 7"/>
          <p:cNvSpPr>
            <a:spLocks noChangeArrowheads="1" noChangeShapeType="1" noTextEdit="1"/>
          </p:cNvSpPr>
          <p:nvPr/>
        </p:nvSpPr>
        <p:spPr bwMode="auto">
          <a:xfrm>
            <a:off x="3581400" y="3429000"/>
            <a:ext cx="4800600" cy="2514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18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125724" dir="18900000" algn="ctr" rotWithShape="0">
                    <a:srgbClr val="00CC00"/>
                  </a:outerShdw>
                </a:effectLst>
                <a:latin typeface="Cooper Black"/>
              </a:rPr>
              <a:t>Basics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152400" y="62484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T. Trimpe 2005    http://sciencespot.net/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(_________) Light Microscope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lenses bend or refract light to make the object beneath them appear ______. </a:t>
            </a:r>
          </a:p>
          <a:p>
            <a:r>
              <a:rPr lang="en-US" smtClean="0"/>
              <a:t>Common magnifications: ___x, ___x, ___x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________ Microscopes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a beam of electrons to magnify structures up to 500,000x their actual size.</a:t>
            </a:r>
          </a:p>
          <a:p>
            <a:r>
              <a:rPr lang="en-US" smtClean="0"/>
              <a:t>Allows scientists to see structures ______ a cell.</a:t>
            </a:r>
          </a:p>
          <a:p>
            <a:r>
              <a:rPr lang="en-US" smtClean="0"/>
              <a:t>Must be examined in a 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Scanning and Transmission Electron Microscope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Scanning Electron Microscope</a:t>
            </a:r>
          </a:p>
          <a:p>
            <a:pPr lvl="1"/>
            <a:r>
              <a:rPr lang="en-US" smtClean="0"/>
              <a:t>Scans the surface of cells to learn their _____ ______.</a:t>
            </a:r>
          </a:p>
          <a:p>
            <a:r>
              <a:rPr lang="en-US" smtClean="0"/>
              <a:t>Transmission Electron Microscope</a:t>
            </a:r>
          </a:p>
          <a:p>
            <a:pPr lvl="1"/>
            <a:r>
              <a:rPr lang="en-US" smtClean="0"/>
              <a:t>Used to study the _____ contained within a cell</a:t>
            </a:r>
          </a:p>
          <a:p>
            <a:pPr lvl="1"/>
            <a:r>
              <a:rPr lang="en-US" smtClean="0"/>
              <a:t>electrons are passed through very thin specimens.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"/>
            <a:ext cx="6858000" cy="640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Group 18"/>
          <p:cNvGrpSpPr>
            <a:grpSpLocks/>
          </p:cNvGrpSpPr>
          <p:nvPr/>
        </p:nvGrpSpPr>
        <p:grpSpPr bwMode="auto">
          <a:xfrm>
            <a:off x="914400" y="228600"/>
            <a:ext cx="7315200" cy="5638800"/>
            <a:chOff x="576" y="144"/>
            <a:chExt cx="4608" cy="3552"/>
          </a:xfrm>
        </p:grpSpPr>
        <p:grpSp>
          <p:nvGrpSpPr>
            <p:cNvPr id="6150" name="Group 16"/>
            <p:cNvGrpSpPr>
              <a:grpSpLocks/>
            </p:cNvGrpSpPr>
            <p:nvPr/>
          </p:nvGrpSpPr>
          <p:grpSpPr bwMode="auto">
            <a:xfrm>
              <a:off x="576" y="480"/>
              <a:ext cx="768" cy="2768"/>
              <a:chOff x="576" y="480"/>
              <a:chExt cx="768" cy="2768"/>
            </a:xfrm>
          </p:grpSpPr>
          <p:sp>
            <p:nvSpPr>
              <p:cNvPr id="6158" name="Rectangle 3"/>
              <p:cNvSpPr>
                <a:spLocks noChangeArrowheads="1"/>
              </p:cNvSpPr>
              <p:nvPr/>
            </p:nvSpPr>
            <p:spPr bwMode="auto">
              <a:xfrm>
                <a:off x="672" y="480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9" name="Rectangle 5"/>
              <p:cNvSpPr>
                <a:spLocks noChangeArrowheads="1"/>
              </p:cNvSpPr>
              <p:nvPr/>
            </p:nvSpPr>
            <p:spPr bwMode="auto">
              <a:xfrm>
                <a:off x="672" y="1200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Rectangle 6"/>
              <p:cNvSpPr>
                <a:spLocks noChangeArrowheads="1"/>
              </p:cNvSpPr>
              <p:nvPr/>
            </p:nvSpPr>
            <p:spPr bwMode="auto">
              <a:xfrm>
                <a:off x="624" y="1536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Rectangle 7"/>
              <p:cNvSpPr>
                <a:spLocks noChangeArrowheads="1"/>
              </p:cNvSpPr>
              <p:nvPr/>
            </p:nvSpPr>
            <p:spPr bwMode="auto">
              <a:xfrm>
                <a:off x="624" y="2304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Rectangle 8"/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Rectangle 9"/>
              <p:cNvSpPr>
                <a:spLocks noChangeArrowheads="1"/>
              </p:cNvSpPr>
              <p:nvPr/>
            </p:nvSpPr>
            <p:spPr bwMode="auto">
              <a:xfrm>
                <a:off x="576" y="3008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51" name="Group 17"/>
            <p:cNvGrpSpPr>
              <a:grpSpLocks/>
            </p:cNvGrpSpPr>
            <p:nvPr/>
          </p:nvGrpSpPr>
          <p:grpSpPr bwMode="auto">
            <a:xfrm>
              <a:off x="4272" y="144"/>
              <a:ext cx="912" cy="3552"/>
              <a:chOff x="4272" y="144"/>
              <a:chExt cx="912" cy="3552"/>
            </a:xfrm>
          </p:grpSpPr>
          <p:sp>
            <p:nvSpPr>
              <p:cNvPr id="6152" name="Rectangle 4"/>
              <p:cNvSpPr>
                <a:spLocks noChangeArrowheads="1"/>
              </p:cNvSpPr>
              <p:nvPr/>
            </p:nvSpPr>
            <p:spPr bwMode="auto">
              <a:xfrm>
                <a:off x="4416" y="144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3" name="Rectangle 10"/>
              <p:cNvSpPr>
                <a:spLocks noChangeArrowheads="1"/>
              </p:cNvSpPr>
              <p:nvPr/>
            </p:nvSpPr>
            <p:spPr bwMode="auto">
              <a:xfrm>
                <a:off x="4464" y="1344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Rectangle 11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672" cy="2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5" name="Rectangle 12"/>
              <p:cNvSpPr>
                <a:spLocks noChangeArrowheads="1"/>
              </p:cNvSpPr>
              <p:nvPr/>
            </p:nvSpPr>
            <p:spPr bwMode="auto">
              <a:xfrm>
                <a:off x="4272" y="2352"/>
                <a:ext cx="67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Rectangle 13"/>
              <p:cNvSpPr>
                <a:spLocks noChangeArrowheads="1"/>
              </p:cNvSpPr>
              <p:nvPr/>
            </p:nvSpPr>
            <p:spPr bwMode="auto">
              <a:xfrm>
                <a:off x="4320" y="2784"/>
                <a:ext cx="67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Rectangle 14"/>
              <p:cNvSpPr>
                <a:spLocks noChangeArrowheads="1"/>
              </p:cNvSpPr>
              <p:nvPr/>
            </p:nvSpPr>
            <p:spPr bwMode="auto">
              <a:xfrm>
                <a:off x="4512" y="3312"/>
                <a:ext cx="672" cy="3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48" name="Text Box 15"/>
          <p:cNvSpPr txBox="1">
            <a:spLocks noChangeArrowheads="1"/>
          </p:cNvSpPr>
          <p:nvPr/>
        </p:nvSpPr>
        <p:spPr bwMode="auto">
          <a:xfrm>
            <a:off x="228600" y="5867400"/>
            <a:ext cx="7239000" cy="8302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Always carry a microscope with one hand holding the </a:t>
            </a:r>
            <a:r>
              <a:rPr lang="en-US" b="1"/>
              <a:t>_____</a:t>
            </a:r>
            <a:r>
              <a:rPr lang="en-US"/>
              <a:t> and one hand under the </a:t>
            </a:r>
            <a:r>
              <a:rPr lang="en-US" b="1"/>
              <a:t>____</a:t>
            </a:r>
            <a:r>
              <a:rPr lang="en-US"/>
              <a:t>.</a:t>
            </a:r>
          </a:p>
        </p:txBody>
      </p:sp>
      <p:sp>
        <p:nvSpPr>
          <p:cNvPr id="6149" name="Text Box 31"/>
          <p:cNvSpPr txBox="1">
            <a:spLocks noChangeArrowheads="1"/>
          </p:cNvSpPr>
          <p:nvPr/>
        </p:nvSpPr>
        <p:spPr bwMode="auto">
          <a:xfrm>
            <a:off x="500063" y="4419600"/>
            <a:ext cx="350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5344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What’s my power?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To calculate the power of magnification, </a:t>
            </a:r>
            <a:r>
              <a:rPr lang="en-US" u="sng"/>
              <a:t>multiply</a:t>
            </a:r>
            <a:r>
              <a:rPr lang="en-US"/>
              <a:t> the </a:t>
            </a:r>
            <a:r>
              <a:rPr lang="en-US" u="sng"/>
              <a:t>power</a:t>
            </a:r>
            <a:r>
              <a:rPr lang="en-US"/>
              <a:t> of the </a:t>
            </a:r>
            <a:r>
              <a:rPr lang="en-US" u="sng"/>
              <a:t>___________</a:t>
            </a:r>
            <a:r>
              <a:rPr lang="en-US"/>
              <a:t> by the </a:t>
            </a:r>
            <a:r>
              <a:rPr lang="en-US" u="sng"/>
              <a:t>power</a:t>
            </a:r>
            <a:r>
              <a:rPr lang="en-US"/>
              <a:t> of the </a:t>
            </a:r>
            <a:r>
              <a:rPr lang="en-US" u="sng"/>
              <a:t>__________</a:t>
            </a:r>
            <a:r>
              <a:rPr lang="en-US"/>
              <a:t>.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9145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838200" y="2641600"/>
            <a:ext cx="533400" cy="533400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6" t="16483" r="45258" b="6927"/>
          <a:stretch>
            <a:fillRect/>
          </a:stretch>
        </p:blipFill>
        <p:spPr bwMode="auto">
          <a:xfrm>
            <a:off x="1676400" y="2209800"/>
            <a:ext cx="26670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349500" y="3733800"/>
            <a:ext cx="533400" cy="533400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7070725" y="4003675"/>
            <a:ext cx="184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800600" y="2590800"/>
            <a:ext cx="3810000" cy="246538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What are the powers of magnification for each of </a:t>
            </a:r>
            <a:br>
              <a:rPr lang="en-US"/>
            </a:br>
            <a:r>
              <a:rPr lang="en-US"/>
              <a:t>the objectives we have on our microscopes?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Fill in the table on </a:t>
            </a:r>
            <a:br>
              <a:rPr lang="en-US"/>
            </a:br>
            <a:r>
              <a:rPr lang="en-US"/>
              <a:t>your worksheet.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19" grpId="0" animBg="1"/>
      <p:bldP spid="133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125413"/>
            <a:ext cx="85344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How to make a wet-mount slide …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1 – Get a clean slide and coverslip from your teacher.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2 – Place </a:t>
            </a:r>
            <a:r>
              <a:rPr lang="en-US" b="1"/>
              <a:t>ONE</a:t>
            </a:r>
            <a:r>
              <a:rPr lang="en-US"/>
              <a:t> drop of water in the middle of the slide.  Don’t use too much or the water will run off the edge and make a mess!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3 – Place the edge of the cover slip on one side of the water drop.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4572000"/>
            <a:ext cx="8534400" cy="1981200"/>
            <a:chOff x="144" y="2918"/>
            <a:chExt cx="5376" cy="1248"/>
          </a:xfrm>
        </p:grpSpPr>
        <p:sp>
          <p:nvSpPr>
            <p:cNvPr id="8205" name="Text Box 4"/>
            <p:cNvSpPr txBox="1">
              <a:spLocks noChangeArrowheads="1"/>
            </p:cNvSpPr>
            <p:nvPr/>
          </p:nvSpPr>
          <p:spPr bwMode="auto">
            <a:xfrm>
              <a:off x="1344" y="3648"/>
              <a:ext cx="3216" cy="51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/>
                <a:t>You do not need to use the stage clips when viewing wet-mount slides!</a:t>
              </a:r>
            </a:p>
          </p:txBody>
        </p:sp>
        <p:sp>
          <p:nvSpPr>
            <p:cNvPr id="8206" name="Text Box 5"/>
            <p:cNvSpPr txBox="1">
              <a:spLocks noChangeArrowheads="1"/>
            </p:cNvSpPr>
            <p:nvPr/>
          </p:nvSpPr>
          <p:spPr bwMode="auto">
            <a:xfrm>
              <a:off x="144" y="2918"/>
              <a:ext cx="537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5 – Place the slide on the stage and view it first with the red-banded objective. Once you see the image, you can rotate the nosepiece to view the slide with the different objectives.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28600" y="2727325"/>
            <a:ext cx="8534400" cy="1616075"/>
            <a:chOff x="144" y="1718"/>
            <a:chExt cx="5376" cy="1018"/>
          </a:xfrm>
        </p:grpSpPr>
        <p:sp>
          <p:nvSpPr>
            <p:cNvPr id="8197" name="Text Box 6"/>
            <p:cNvSpPr txBox="1">
              <a:spLocks noChangeArrowheads="1"/>
            </p:cNvSpPr>
            <p:nvPr/>
          </p:nvSpPr>
          <p:spPr bwMode="auto">
            <a:xfrm>
              <a:off x="144" y="1718"/>
              <a:ext cx="53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4 - Slowly lower the cover slip on top of the drop. </a:t>
              </a:r>
            </a:p>
          </p:txBody>
        </p:sp>
        <p:grpSp>
          <p:nvGrpSpPr>
            <p:cNvPr id="8198" name="Group 16"/>
            <p:cNvGrpSpPr>
              <a:grpSpLocks/>
            </p:cNvGrpSpPr>
            <p:nvPr/>
          </p:nvGrpSpPr>
          <p:grpSpPr bwMode="auto">
            <a:xfrm>
              <a:off x="1344" y="2112"/>
              <a:ext cx="2880" cy="624"/>
              <a:chOff x="1344" y="2160"/>
              <a:chExt cx="2880" cy="624"/>
            </a:xfrm>
          </p:grpSpPr>
          <p:sp>
            <p:nvSpPr>
              <p:cNvPr id="8199" name="Rectangle 10"/>
              <p:cNvSpPr>
                <a:spLocks noChangeArrowheads="1"/>
              </p:cNvSpPr>
              <p:nvPr/>
            </p:nvSpPr>
            <p:spPr bwMode="auto">
              <a:xfrm>
                <a:off x="1344" y="2736"/>
                <a:ext cx="2880" cy="4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Line 11"/>
              <p:cNvSpPr>
                <a:spLocks noChangeShapeType="1"/>
              </p:cNvSpPr>
              <p:nvPr/>
            </p:nvSpPr>
            <p:spPr bwMode="auto">
              <a:xfrm flipV="1">
                <a:off x="2352" y="2208"/>
                <a:ext cx="528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Line 12"/>
              <p:cNvSpPr>
                <a:spLocks noChangeShapeType="1"/>
              </p:cNvSpPr>
              <p:nvPr/>
            </p:nvSpPr>
            <p:spPr bwMode="auto">
              <a:xfrm>
                <a:off x="2880" y="2256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AutoShape 13"/>
              <p:cNvSpPr>
                <a:spLocks noChangeArrowheads="1"/>
              </p:cNvSpPr>
              <p:nvPr/>
            </p:nvSpPr>
            <p:spPr bwMode="auto">
              <a:xfrm>
                <a:off x="2472" y="2688"/>
                <a:ext cx="624" cy="48"/>
              </a:xfrm>
              <a:prstGeom prst="flowChartTerminator">
                <a:avLst/>
              </a:pr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Text Box 14"/>
              <p:cNvSpPr txBox="1">
                <a:spLocks noChangeArrowheads="1"/>
              </p:cNvSpPr>
              <p:nvPr/>
            </p:nvSpPr>
            <p:spPr bwMode="auto">
              <a:xfrm>
                <a:off x="1872" y="2160"/>
                <a:ext cx="6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/>
                  <a:t>Cover Slip</a:t>
                </a:r>
              </a:p>
            </p:txBody>
          </p:sp>
          <p:sp>
            <p:nvSpPr>
              <p:cNvPr id="8204" name="Text Box 15"/>
              <p:cNvSpPr txBox="1">
                <a:spLocks noChangeArrowheads="1"/>
              </p:cNvSpPr>
              <p:nvPr/>
            </p:nvSpPr>
            <p:spPr bwMode="auto">
              <a:xfrm>
                <a:off x="3072" y="2208"/>
                <a:ext cx="9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800"/>
                  <a:t>Lower slowly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295</Words>
  <Application>Microsoft Office PowerPoint</Application>
  <PresentationFormat>On-screen Show (4:3)</PresentationFormat>
  <Paragraphs>34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Default Design</vt:lpstr>
      <vt:lpstr>PowerPoint Presentation</vt:lpstr>
      <vt:lpstr>(_________) Light Microscope</vt:lpstr>
      <vt:lpstr>________ Microscopes</vt:lpstr>
      <vt:lpstr>Scanning and Transmission Electron Microscope</vt:lpstr>
      <vt:lpstr>PowerPoint Presentation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Basics</dc:title>
  <dc:creator>admin</dc:creator>
  <cp:lastModifiedBy>Tangela Frazier</cp:lastModifiedBy>
  <cp:revision>74</cp:revision>
  <dcterms:created xsi:type="dcterms:W3CDTF">2006-09-01T14:46:29Z</dcterms:created>
  <dcterms:modified xsi:type="dcterms:W3CDTF">2013-09-17T23:24:21Z</dcterms:modified>
</cp:coreProperties>
</file>